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notesSlides/notesSlide13.xml" ContentType="application/vnd.openxmlformats-officedocument.presentationml.notesSlide+xml"/>
  <Override PartName="/ppt/tags/tag2.xml" ContentType="application/vnd.openxmlformats-officedocument.presentationml.tags+xml"/>
  <Override PartName="/ppt/notesSlides/notesSlide14.xml" ContentType="application/vnd.openxmlformats-officedocument.presentationml.notesSlide+xml"/>
  <Override PartName="/ppt/tags/tag3.xml" ContentType="application/vnd.openxmlformats-officedocument.presentationml.tags+xml"/>
  <Override PartName="/ppt/notesSlides/notesSlide15.xml" ContentType="application/vnd.openxmlformats-officedocument.presentationml.notesSlide+xml"/>
  <Override PartName="/ppt/tags/tag4.xml" ContentType="application/vnd.openxmlformats-officedocument.presentationml.tags+xml"/>
  <Override PartName="/ppt/notesSlides/notesSlide16.xml" ContentType="application/vnd.openxmlformats-officedocument.presentationml.notesSlide+xml"/>
  <Override PartName="/ppt/tags/tag5.xml" ContentType="application/vnd.openxmlformats-officedocument.presentationml.tags+xml"/>
  <Override PartName="/ppt/notesSlides/notesSlide17.xml" ContentType="application/vnd.openxmlformats-officedocument.presentationml.notesSlide+xml"/>
  <Override PartName="/ppt/tags/tag6.xml" ContentType="application/vnd.openxmlformats-officedocument.presentationml.tags+xml"/>
  <Override PartName="/ppt/notesSlides/notesSlide18.xml" ContentType="application/vnd.openxmlformats-officedocument.presentationml.notesSlide+xml"/>
  <Override PartName="/ppt/tags/tag7.xml" ContentType="application/vnd.openxmlformats-officedocument.presentationml.tags+xml"/>
  <Override PartName="/ppt/notesSlides/notesSlide19.xml" ContentType="application/vnd.openxmlformats-officedocument.presentationml.notesSlide+xml"/>
  <Override PartName="/ppt/tags/tag8.xml" ContentType="application/vnd.openxmlformats-officedocument.presentationml.tags+xml"/>
  <Override PartName="/ppt/notesSlides/notesSlide20.xml" ContentType="application/vnd.openxmlformats-officedocument.presentationml.notesSlide+xml"/>
  <Override PartName="/ppt/tags/tag9.xml" ContentType="application/vnd.openxmlformats-officedocument.presentationml.tags+xml"/>
  <Override PartName="/ppt/notesSlides/notesSlide21.xml" ContentType="application/vnd.openxmlformats-officedocument.presentationml.notesSlide+xml"/>
  <Override PartName="/ppt/tags/tag10.xml" ContentType="application/vnd.openxmlformats-officedocument.presentationml.tags+xml"/>
  <Override PartName="/ppt/notesSlides/notesSlide22.xml" ContentType="application/vnd.openxmlformats-officedocument.presentationml.notesSlide+xml"/>
  <Override PartName="/ppt/tags/tag11.xml" ContentType="application/vnd.openxmlformats-officedocument.presentationml.tags+xml"/>
  <Override PartName="/ppt/notesSlides/notesSlide23.xml" ContentType="application/vnd.openxmlformats-officedocument.presentationml.notesSlide+xml"/>
  <Override PartName="/ppt/tags/tag12.xml" ContentType="application/vnd.openxmlformats-officedocument.presentationml.tags+xml"/>
  <Override PartName="/ppt/notesSlides/notesSlide24.xml" ContentType="application/vnd.openxmlformats-officedocument.presentationml.notesSlide+xml"/>
  <Override PartName="/ppt/tags/tag13.xml" ContentType="application/vnd.openxmlformats-officedocument.presentationml.tags+xml"/>
  <Override PartName="/ppt/notesSlides/notesSlide25.xml" ContentType="application/vnd.openxmlformats-officedocument.presentationml.notesSlide+xml"/>
  <Override PartName="/ppt/tags/tag14.xml" ContentType="application/vnd.openxmlformats-officedocument.presentationml.tags+xml"/>
  <Override PartName="/ppt/notesSlides/notesSlide26.xml" ContentType="application/vnd.openxmlformats-officedocument.presentationml.notesSlide+xml"/>
  <Override PartName="/ppt/tags/tag15.xml" ContentType="application/vnd.openxmlformats-officedocument.presentationml.tags+xml"/>
  <Override PartName="/ppt/notesSlides/notesSlide27.xml" ContentType="application/vnd.openxmlformats-officedocument.presentationml.notesSlide+xml"/>
  <Override PartName="/ppt/tags/tag16.xml" ContentType="application/vnd.openxmlformats-officedocument.presentationml.tags+xml"/>
  <Override PartName="/ppt/notesSlides/notesSlide28.xml" ContentType="application/vnd.openxmlformats-officedocument.presentationml.notesSlide+xml"/>
  <Override PartName="/ppt/tags/tag17.xml" ContentType="application/vnd.openxmlformats-officedocument.presentationml.tags+xml"/>
  <Override PartName="/ppt/notesSlides/notesSlide29.xml" ContentType="application/vnd.openxmlformats-officedocument.presentationml.notesSlide+xml"/>
  <Override PartName="/ppt/tags/tag18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352" r:id="rId32"/>
    <p:sldId id="353" r:id="rId33"/>
    <p:sldId id="354" r:id="rId34"/>
    <p:sldId id="355" r:id="rId35"/>
    <p:sldId id="356" r:id="rId36"/>
    <p:sldId id="357" r:id="rId37"/>
    <p:sldId id="358" r:id="rId38"/>
    <p:sldId id="359" r:id="rId39"/>
    <p:sldId id="360" r:id="rId40"/>
    <p:sldId id="361" r:id="rId41"/>
    <p:sldId id="362" r:id="rId42"/>
    <p:sldId id="363" r:id="rId43"/>
    <p:sldId id="364" r:id="rId44"/>
    <p:sldId id="365" r:id="rId45"/>
    <p:sldId id="366" r:id="rId46"/>
    <p:sldId id="367" r:id="rId47"/>
    <p:sldId id="368" r:id="rId48"/>
    <p:sldId id="369" r:id="rId49"/>
    <p:sldId id="370" r:id="rId50"/>
    <p:sldId id="371" r:id="rId51"/>
    <p:sldId id="372" r:id="rId52"/>
    <p:sldId id="373" r:id="rId53"/>
    <p:sldId id="374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0" r:id="rId92"/>
    <p:sldId id="351" r:id="rId93"/>
  </p:sldIdLst>
  <p:sldSz cx="9144000" cy="6858000" type="screen4x3"/>
  <p:notesSz cx="7315200" cy="96012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84"/>
    <p:restoredTop sz="90566"/>
  </p:normalViewPr>
  <p:slideViewPr>
    <p:cSldViewPr snapToGrid="0" snapToObjects="1">
      <p:cViewPr varScale="1">
        <p:scale>
          <a:sx n="73" d="100"/>
          <a:sy n="73" d="100"/>
        </p:scale>
        <p:origin x="78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 panose="02080604020202020204" charset="0"/>
              </a:rPr>
              <a:t>Click to edit the notes format</a:t>
            </a:r>
          </a:p>
        </p:txBody>
      </p:sp>
      <p:sp>
        <p:nvSpPr>
          <p:cNvPr id="19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</a:p>
        </p:txBody>
      </p:sp>
      <p:sp>
        <p:nvSpPr>
          <p:cNvPr id="200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</a:p>
        </p:txBody>
      </p:sp>
      <p:sp>
        <p:nvSpPr>
          <p:cNvPr id="201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</a:p>
        </p:txBody>
      </p:sp>
      <p:sp>
        <p:nvSpPr>
          <p:cNvPr id="202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92E0E5D4-ABF7-4CCD-8588-11EB8A06FC55}" type="slidenum">
              <a:rPr lang="en-US" sz="1400">
                <a:latin typeface="Times New Roman"/>
              </a:rPr>
              <a:t>‹#›</a:t>
            </a:fld>
            <a:endParaRPr lang="en-US" sz="1400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0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E227D15C-E5CD-4267-B3C7-707E9078161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2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8608BEFB-EA7C-4307-8E6C-ECA634AA6BE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19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2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F1E34F8-0347-4F9C-B2C8-AE63FCBCEA22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20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566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498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606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8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686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960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329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27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0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95380F13-34D1-4845-9358-6AD2C33CB6E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808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0806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46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8041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8576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6229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404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746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350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494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0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D358642-DBBD-4E58-ADF6-CFFDF5B161A2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9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6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D139C1D-B242-4AFC-8ED5-FCED6C914BFB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88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7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3EBEBB9D-F336-437B-BFD9-0D8977420623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89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7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012E5941-2CD6-497C-B472-1B5B885EF87A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92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4101D966-C47D-431D-A448-34067D7EECAB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12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636181BD-7019-4A8F-B138-A00C1B46FA5D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13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7A17BFF1-7296-4352-9ADB-B7C39833220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14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8B5FFBE2-2522-4602-A922-768D0990E33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B337E3F-E829-452A-AD66-0849817EC6E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16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2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2339E79-7B96-46BF-8FC9-F77E06405F51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17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5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strike="noStrike">
                <a:solidFill>
                  <a:srgbClr val="FFFFFF"/>
                </a:solidFill>
                <a:latin typeface="Arial" panose="02080604020202020204" charset="0"/>
              </a:rPr>
              <a:t>Lesson Title</a:t>
            </a:r>
          </a:p>
        </p:txBody>
      </p:sp>
      <p:sp>
        <p:nvSpPr>
          <p:cNvPr id="3" name="CustomShape 3"/>
          <p:cNvSpPr/>
          <p:nvPr userDrawn="1"/>
        </p:nvSpPr>
        <p:spPr>
          <a:xfrm>
            <a:off x="426960" y="3962520"/>
            <a:ext cx="3535200" cy="452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68760" tIns="34200" rIns="68760" bIns="34200" anchor="ctr"/>
          <a:lstStyle/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The Coding </a:t>
            </a:r>
            <a:r>
              <a:rPr lang="en-US" sz="2000" b="1" strike="noStrike" dirty="0">
                <a:solidFill>
                  <a:srgbClr val="FFFFFF"/>
                </a:solidFill>
                <a:latin typeface="Arial" panose="02080604020202020204" charset="0"/>
                <a:ea typeface="Roboto"/>
              </a:rPr>
              <a:t>Bootcamp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5"/>
          <p:cNvSpPr txBox="1">
            <a:spLocks/>
          </p:cNvSpPr>
          <p:nvPr userDrawn="1"/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anchor="ctr"/>
          <a:lstStyle/>
          <a:p>
            <a:r>
              <a:rPr lang="en-US" sz="4100" b="1" i="1" kern="0" dirty="0">
                <a:solidFill>
                  <a:srgbClr val="FFFFFF"/>
                </a:solidFill>
                <a:latin typeface="Arial" panose="02080604020202020204" charset="0"/>
              </a:rPr>
              <a:t>Lesson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/>
          <p:nvPr userDrawn="1"/>
        </p:nvSpPr>
        <p:spPr>
          <a:xfrm>
            <a:off x="0" y="6418800"/>
            <a:ext cx="9155520" cy="457560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Line 4"/>
          <p:cNvSpPr/>
          <p:nvPr userDrawn="1"/>
        </p:nvSpPr>
        <p:spPr>
          <a:xfrm>
            <a:off x="0" y="653760"/>
            <a:ext cx="9144000" cy="0"/>
          </a:xfrm>
          <a:prstGeom prst="line">
            <a:avLst/>
          </a:prstGeom>
          <a:ln w="41400">
            <a:solidFill>
              <a:srgbClr val="C83232"/>
            </a:solidFill>
          </a:ln>
        </p:spPr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304920" y="360"/>
            <a:ext cx="5470200" cy="6534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 userDrawn="1"/>
        </p:nvSpPr>
        <p:spPr>
          <a:xfrm>
            <a:off x="0" y="6418800"/>
            <a:ext cx="9155520" cy="457560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,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8165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6F2DAE4-C87D-464C-8529-C68309DD1CFC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/>
        </p:nvSpPr>
        <p:spPr>
          <a:xfrm>
            <a:off x="0" y="360"/>
            <a:ext cx="9143640" cy="685764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CustomShape 2"/>
          <p:cNvSpPr/>
          <p:nvPr/>
        </p:nvSpPr>
        <p:spPr>
          <a:xfrm>
            <a:off x="426960" y="3737520"/>
            <a:ext cx="6335640" cy="3384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716" r:id="rId5"/>
    <p:sldLayoutId id="2147483713" r:id="rId6"/>
    <p:sldLayoutId id="2147483714" r:id="rId7"/>
    <p:sldLayoutId id="2147483715" r:id="rId8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Behold Bootstrap!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Pains of HW 1</a:t>
            </a:r>
          </a:p>
        </p:txBody>
      </p:sp>
      <p:pic>
        <p:nvPicPr>
          <p:cNvPr id="22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8686440" cy="47264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3" name="CustomShape 2"/>
          <p:cNvSpPr/>
          <p:nvPr/>
        </p:nvSpPr>
        <p:spPr>
          <a:xfrm>
            <a:off x="713160" y="5652720"/>
            <a:ext cx="7869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i="1" strike="noStrike">
                <a:solidFill>
                  <a:srgbClr val="000000"/>
                </a:solidFill>
                <a:latin typeface="Arial" panose="02080604020202020204" charset="0"/>
              </a:rPr>
              <a:t>Plain HTML + CSS makes layout building challenging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How You (Probably) Feel About CSS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1D2882-F013-4311-9C6D-62C1AF608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418" y="789853"/>
            <a:ext cx="5749637" cy="554600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But Then Came Bootstrap…</a:t>
            </a:r>
          </a:p>
        </p:txBody>
      </p:sp>
      <p:pic>
        <p:nvPicPr>
          <p:cNvPr id="227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653760"/>
            <a:ext cx="9143640" cy="5610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Powered by Bootstrap</a:t>
            </a:r>
          </a:p>
        </p:txBody>
      </p:sp>
      <p:pic>
        <p:nvPicPr>
          <p:cNvPr id="229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-5760" y="1287000"/>
            <a:ext cx="9143640" cy="2269080"/>
          </a:xfrm>
          <a:prstGeom prst="rect">
            <a:avLst/>
          </a:prstGeom>
          <a:ln>
            <a:noFill/>
          </a:ln>
        </p:spPr>
      </p:pic>
      <p:sp>
        <p:nvSpPr>
          <p:cNvPr id="230" name="CustomShape 2"/>
          <p:cNvSpPr/>
          <p:nvPr/>
        </p:nvSpPr>
        <p:spPr>
          <a:xfrm>
            <a:off x="-152280" y="794880"/>
            <a:ext cx="362664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External CSS Link</a:t>
            </a:r>
          </a:p>
        </p:txBody>
      </p:sp>
      <p:pic>
        <p:nvPicPr>
          <p:cNvPr id="231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4296960"/>
            <a:ext cx="9155520" cy="1876320"/>
          </a:xfrm>
          <a:prstGeom prst="rect">
            <a:avLst/>
          </a:prstGeom>
          <a:ln>
            <a:noFill/>
          </a:ln>
        </p:spPr>
      </p:pic>
      <p:sp>
        <p:nvSpPr>
          <p:cNvPr id="232" name="CustomShape 3"/>
          <p:cNvSpPr/>
          <p:nvPr/>
        </p:nvSpPr>
        <p:spPr>
          <a:xfrm>
            <a:off x="-609480" y="3868560"/>
            <a:ext cx="7467120" cy="4932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300" b="1" strike="noStrike">
                <a:solidFill>
                  <a:srgbClr val="000000"/>
                </a:solidFill>
                <a:latin typeface="Arial" panose="02080604020202020204" charset="0"/>
              </a:rPr>
              <a:t>Pre-Defined CSS Class (ex: “Jumbotron”)</a:t>
            </a: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4400" y="660960"/>
            <a:ext cx="9129240" cy="5601960"/>
          </a:xfrm>
          <a:prstGeom prst="rect">
            <a:avLst/>
          </a:prstGeom>
          <a:ln>
            <a:noFill/>
          </a:ln>
        </p:spPr>
      </p:pic>
      <p:sp>
        <p:nvSpPr>
          <p:cNvPr id="23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Powered by Bootstrap</a:t>
            </a:r>
          </a:p>
        </p:txBody>
      </p:sp>
      <p:sp>
        <p:nvSpPr>
          <p:cNvPr id="235" name="CustomShape 2"/>
          <p:cNvSpPr/>
          <p:nvPr/>
        </p:nvSpPr>
        <p:spPr>
          <a:xfrm>
            <a:off x="6411960" y="3364560"/>
            <a:ext cx="2246040" cy="3646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FFFFFF"/>
                </a:solidFill>
                <a:latin typeface="Arial" panose="02080604020202020204" charset="0"/>
              </a:rPr>
              <a:t>class=“jumbotron”</a:t>
            </a:r>
          </a:p>
        </p:txBody>
      </p:sp>
      <p:sp>
        <p:nvSpPr>
          <p:cNvPr id="236" name="CustomShape 3"/>
          <p:cNvSpPr/>
          <p:nvPr/>
        </p:nvSpPr>
        <p:spPr>
          <a:xfrm>
            <a:off x="304920" y="1077840"/>
            <a:ext cx="8381520" cy="2666520"/>
          </a:xfrm>
          <a:prstGeom prst="rect">
            <a:avLst/>
          </a:prstGeom>
          <a:noFill/>
          <a:ln w="10152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Big Deal!!!</a:t>
            </a:r>
          </a:p>
        </p:txBody>
      </p:sp>
      <p:sp>
        <p:nvSpPr>
          <p:cNvPr id="238" name="CustomShape 2"/>
          <p:cNvSpPr/>
          <p:nvPr/>
        </p:nvSpPr>
        <p:spPr>
          <a:xfrm>
            <a:off x="304920" y="5029200"/>
            <a:ext cx="8521200" cy="1066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Using Bootstrap, </a:t>
            </a:r>
          </a:p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we have </a:t>
            </a:r>
            <a:r>
              <a:rPr lang="en-US" sz="3600" b="1" i="1" u="sng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PRE-DEFINED</a:t>
            </a: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 CSS Styles.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43EB51-52CB-4F69-8D4D-7866A74F65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86" y="1311564"/>
            <a:ext cx="6616122" cy="330806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Why Use Bootstrap?</a:t>
            </a:r>
          </a:p>
        </p:txBody>
      </p:sp>
      <p:pic>
        <p:nvPicPr>
          <p:cNvPr id="241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28600" y="744480"/>
            <a:ext cx="5466600" cy="5456160"/>
          </a:xfrm>
          <a:prstGeom prst="rect">
            <a:avLst/>
          </a:prstGeom>
          <a:ln>
            <a:noFill/>
          </a:ln>
        </p:spPr>
      </p:pic>
      <p:sp>
        <p:nvSpPr>
          <p:cNvPr id="242" name="CustomShape 2"/>
          <p:cNvSpPr/>
          <p:nvPr/>
        </p:nvSpPr>
        <p:spPr>
          <a:xfrm>
            <a:off x="5695560" y="1143000"/>
            <a:ext cx="3295440" cy="4659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b="1" u="sng" strike="noStrike">
                <a:solidFill>
                  <a:srgbClr val="000000"/>
                </a:solidFill>
                <a:latin typeface="Arial" panose="02080604020202020204" charset="0"/>
              </a:rPr>
              <a:t>Reason #1: UI Kit</a:t>
            </a:r>
          </a:p>
          <a:p>
            <a:pPr>
              <a:lnSpc>
                <a:spcPct val="100000"/>
              </a:lnSpc>
            </a:pPr>
            <a:endParaRPr lang="en-US" sz="2400" b="1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Familiarize yourself with the UI features it offers via the documentation.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Once Bootstrap is active, you can simply copy snippets from the documentation to save yourself major time of creating elements yourself.</a:t>
            </a: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Why Use Bootstrap?</a:t>
            </a:r>
          </a:p>
        </p:txBody>
      </p:sp>
      <p:pic>
        <p:nvPicPr>
          <p:cNvPr id="244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33520" y="4114800"/>
            <a:ext cx="8191080" cy="1904760"/>
          </a:xfrm>
          <a:prstGeom prst="rect">
            <a:avLst/>
          </a:prstGeom>
          <a:ln>
            <a:noFill/>
          </a:ln>
        </p:spPr>
      </p:pic>
      <p:sp>
        <p:nvSpPr>
          <p:cNvPr id="245" name="CustomShape 2"/>
          <p:cNvSpPr/>
          <p:nvPr/>
        </p:nvSpPr>
        <p:spPr>
          <a:xfrm>
            <a:off x="457200" y="990720"/>
            <a:ext cx="8076960" cy="3047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 panose="02080604020202020204" charset="0"/>
              </a:rPr>
              <a:t>Reason #2: Mobile Responsiveness</a:t>
            </a:r>
          </a:p>
          <a:p>
            <a:pPr>
              <a:lnSpc>
                <a:spcPct val="100000"/>
              </a:lnSpc>
            </a:pPr>
            <a:endParaRPr lang="en-US" sz="2200" b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One of the most compelling reasons to use Bootstrap is the default </a:t>
            </a:r>
            <a:r>
              <a:rPr lang="en-US" sz="2200" b="1" u="sng" strike="noStrike">
                <a:solidFill>
                  <a:srgbClr val="000000"/>
                </a:solidFill>
                <a:latin typeface="Arial" panose="02080604020202020204" charset="0"/>
              </a:rPr>
              <a:t>mobile-responsive </a:t>
            </a: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quality it provides.</a:t>
            </a: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247" name="CustomShape 2"/>
          <p:cNvSpPr/>
          <p:nvPr/>
        </p:nvSpPr>
        <p:spPr>
          <a:xfrm>
            <a:off x="304920" y="847800"/>
            <a:ext cx="8686440" cy="2529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Warmup Activity:</a:t>
            </a:r>
          </a:p>
          <a:p>
            <a:pPr>
              <a:lnSpc>
                <a:spcPct val="100000"/>
              </a:lnSpc>
            </a:pPr>
            <a:endParaRPr lang="en-US" sz="2000" b="1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As a repeat of last class, quickly create an HTML web page.</a:t>
            </a:r>
          </a:p>
          <a:p>
            <a:pPr>
              <a:lnSpc>
                <a:spcPct val="100000"/>
              </a:lnSpc>
            </a:pPr>
            <a:endParaRPr lang="en-US" sz="20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Then add in a Bootstrap component of your choosing.</a:t>
            </a:r>
          </a:p>
          <a:p>
            <a:pPr>
              <a:lnSpc>
                <a:spcPct val="100000"/>
              </a:lnSpc>
            </a:pPr>
            <a:endParaRPr lang="en-US" sz="20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0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Hint: Copy the Bootstrap CSS link. Then copy the code from any Bootstrap element or CSS.</a:t>
            </a: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Next Phase Bootstrap</a:t>
            </a:r>
          </a:p>
        </p:txBody>
      </p:sp>
      <p:sp>
        <p:nvSpPr>
          <p:cNvPr id="249" name="CustomShape 2"/>
          <p:cNvSpPr/>
          <p:nvPr/>
        </p:nvSpPr>
        <p:spPr>
          <a:xfrm>
            <a:off x="304920" y="1905120"/>
            <a:ext cx="8534160" cy="2895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Last class, we focused on Bootstrap Components (like buttons and tables).</a:t>
            </a:r>
          </a:p>
          <a:p>
            <a:pPr>
              <a:lnSpc>
                <a:spcPct val="100000"/>
              </a:lnSpc>
            </a:pPr>
            <a:endParaRPr lang="en-US" sz="3600" b="1" i="1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Today we’ll be focused on using Bootstrap to build layouts.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0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15120"/>
            <a:ext cx="9137160" cy="6882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Sketching / Grid Layouts</a:t>
            </a: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Take a Huge Breath…</a:t>
            </a:r>
          </a:p>
        </p:txBody>
      </p:sp>
      <p:pic>
        <p:nvPicPr>
          <p:cNvPr id="252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1752480" y="890280"/>
            <a:ext cx="6019560" cy="542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1385280" y="5886360"/>
            <a:ext cx="6449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i="1" strike="noStrike">
                <a:solidFill>
                  <a:srgbClr val="000000"/>
                </a:solidFill>
                <a:latin typeface="Arial" panose="02080604020202020204" charset="0"/>
              </a:rPr>
              <a:t>Facebook surf at your own peril (and to the peril of the galaxy)</a:t>
            </a:r>
          </a:p>
        </p:txBody>
      </p:sp>
      <p:sp>
        <p:nvSpPr>
          <p:cNvPr id="254" name="CustomShape 2"/>
          <p:cNvSpPr/>
          <p:nvPr/>
        </p:nvSpPr>
        <p:spPr>
          <a:xfrm>
            <a:off x="185040" y="820800"/>
            <a:ext cx="8849880" cy="2255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Because in our opinion, these next two sections are some of the</a:t>
            </a:r>
          </a:p>
          <a:p>
            <a:pPr algn="ctr">
              <a:lnSpc>
                <a:spcPct val="100000"/>
              </a:lnSpc>
            </a:pPr>
            <a:r>
              <a:rPr lang="en-US" sz="4800" b="1" strike="noStrike" dirty="0">
                <a:solidFill>
                  <a:srgbClr val="000000"/>
                </a:solidFill>
                <a:latin typeface="Arial" panose="02080604020202020204" charset="0"/>
              </a:rPr>
              <a:t>MOST IMPORTANT ONES</a:t>
            </a:r>
          </a:p>
          <a:p>
            <a:pPr algn="ctr">
              <a:lnSpc>
                <a:spcPct val="100000"/>
              </a:lnSpc>
            </a:pPr>
            <a:r>
              <a:rPr lang="en-US" sz="3600" strike="noStrike" dirty="0">
                <a:solidFill>
                  <a:srgbClr val="000000"/>
                </a:solidFill>
                <a:latin typeface="Arial" panose="02080604020202020204" charset="0"/>
              </a:rPr>
              <a:t>in the </a:t>
            </a:r>
            <a:r>
              <a:rPr lang="en-US" sz="36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ENTIRE</a:t>
            </a:r>
            <a:r>
              <a:rPr lang="en-US" sz="3600" strike="noStrike" dirty="0">
                <a:solidFill>
                  <a:srgbClr val="000000"/>
                </a:solidFill>
                <a:latin typeface="Arial" panose="02080604020202020204" charset="0"/>
              </a:rPr>
              <a:t> program.</a:t>
            </a: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FOCUS!</a:t>
            </a:r>
          </a:p>
        </p:txBody>
      </p:sp>
      <p:pic>
        <p:nvPicPr>
          <p:cNvPr id="256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838160" y="3076200"/>
            <a:ext cx="5543280" cy="257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FOCUS!</a:t>
            </a:r>
          </a:p>
        </p:txBody>
      </p:sp>
      <p:sp>
        <p:nvSpPr>
          <p:cNvPr id="258" name="CustomShape 2"/>
          <p:cNvSpPr/>
          <p:nvPr/>
        </p:nvSpPr>
        <p:spPr>
          <a:xfrm>
            <a:off x="443520" y="2971800"/>
            <a:ext cx="822924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000000"/>
                </a:solidFill>
                <a:latin typeface="Arial" panose="02080604020202020204" charset="0"/>
              </a:rPr>
              <a:t>Relax. That doesn’t mean its hard.</a:t>
            </a: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Importance of Sketches</a:t>
            </a:r>
          </a:p>
        </p:txBody>
      </p:sp>
      <p:pic>
        <p:nvPicPr>
          <p:cNvPr id="260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087520" y="1905120"/>
            <a:ext cx="3897360" cy="3276360"/>
          </a:xfrm>
          <a:prstGeom prst="rect">
            <a:avLst/>
          </a:prstGeom>
          <a:ln>
            <a:noFill/>
          </a:ln>
        </p:spPr>
      </p:pic>
      <p:sp>
        <p:nvSpPr>
          <p:cNvPr id="261" name="CustomShape 2"/>
          <p:cNvSpPr/>
          <p:nvPr/>
        </p:nvSpPr>
        <p:spPr>
          <a:xfrm>
            <a:off x="457200" y="1295280"/>
            <a:ext cx="4495320" cy="4525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Because every aspect of a site’s “look” is defined by HTML/CSS – it is crucial to have a detailed sketch going in.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Pay particular attention to the location of navigation bars, titles, headers, content, images, footers etc. 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When imagining alignments, in particular, be mindful of the </a:t>
            </a:r>
            <a:r>
              <a:rPr lang="en-US" sz="2400" b="1" i="1" u="sng" strike="noStrike">
                <a:solidFill>
                  <a:srgbClr val="000000"/>
                </a:solidFill>
                <a:latin typeface="Arial" panose="02080604020202020204" charset="0"/>
              </a:rPr>
              <a:t>grid</a:t>
            </a:r>
            <a:r>
              <a:rPr lang="en-US" sz="2400" i="1" strike="noStrike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>
              <a:lnSpc>
                <a:spcPct val="100000"/>
              </a:lnSpc>
            </a:pPr>
            <a:endParaRPr lang="en-US" sz="2400" i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lang="en-US" sz="2400" i="1" strike="noStrike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Designing with a Grid in Mind</a:t>
            </a:r>
          </a:p>
        </p:txBody>
      </p:sp>
      <p:pic>
        <p:nvPicPr>
          <p:cNvPr id="263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0" y="990720"/>
            <a:ext cx="6827040" cy="4800240"/>
          </a:xfrm>
          <a:prstGeom prst="rect">
            <a:avLst/>
          </a:prstGeom>
          <a:ln>
            <a:noFill/>
          </a:ln>
        </p:spPr>
      </p:pic>
      <p:sp>
        <p:nvSpPr>
          <p:cNvPr id="264" name="CustomShape 2"/>
          <p:cNvSpPr/>
          <p:nvPr/>
        </p:nvSpPr>
        <p:spPr>
          <a:xfrm>
            <a:off x="457200" y="5867280"/>
            <a:ext cx="8229240" cy="761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Grids serve to align elements aesthetically. </a:t>
            </a: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Facebook’s Grid</a:t>
            </a:r>
          </a:p>
        </p:txBody>
      </p:sp>
      <p:pic>
        <p:nvPicPr>
          <p:cNvPr id="26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80880" y="756360"/>
            <a:ext cx="6109920" cy="5611680"/>
          </a:xfrm>
          <a:prstGeom prst="rect">
            <a:avLst/>
          </a:prstGeom>
          <a:ln>
            <a:noFill/>
          </a:ln>
        </p:spPr>
      </p:pic>
      <p:sp>
        <p:nvSpPr>
          <p:cNvPr id="267" name="CustomShape 2"/>
          <p:cNvSpPr/>
          <p:nvPr/>
        </p:nvSpPr>
        <p:spPr>
          <a:xfrm>
            <a:off x="6491160" y="1295280"/>
            <a:ext cx="2500200" cy="4525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Facebook is a perfect example of a website where the “grid-layout” is obvious. </a:t>
            </a: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Grids make it easy to have content (text, images, and regions) align aesthetically.</a:t>
            </a: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A More Complex Grid…</a:t>
            </a:r>
          </a:p>
        </p:txBody>
      </p:sp>
      <p:pic>
        <p:nvPicPr>
          <p:cNvPr id="269" name="Picture 9"/>
          <p:cNvPicPr/>
          <p:nvPr/>
        </p:nvPicPr>
        <p:blipFill>
          <a:blip r:embed="rId2"/>
          <a:srcRect l="10694" r="10673"/>
          <a:stretch>
            <a:fillRect/>
          </a:stretch>
        </p:blipFill>
        <p:spPr>
          <a:xfrm>
            <a:off x="779760" y="914400"/>
            <a:ext cx="7578000" cy="5304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A More Complex Grid…</a:t>
            </a:r>
          </a:p>
        </p:txBody>
      </p:sp>
      <p:pic>
        <p:nvPicPr>
          <p:cNvPr id="271" name="Picture 2"/>
          <p:cNvPicPr/>
          <p:nvPr/>
        </p:nvPicPr>
        <p:blipFill>
          <a:blip r:embed="rId2"/>
          <a:srcRect l="10542" r="10523"/>
          <a:stretch>
            <a:fillRect/>
          </a:stretch>
        </p:blipFill>
        <p:spPr>
          <a:xfrm>
            <a:off x="305280" y="990720"/>
            <a:ext cx="8609760" cy="527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Tools for Sketch / Grid Creation</a:t>
            </a:r>
          </a:p>
        </p:txBody>
      </p:sp>
      <p:sp>
        <p:nvSpPr>
          <p:cNvPr id="273" name="CustomShape 2"/>
          <p:cNvSpPr/>
          <p:nvPr/>
        </p:nvSpPr>
        <p:spPr>
          <a:xfrm>
            <a:off x="457200" y="1295280"/>
            <a:ext cx="8229240" cy="4525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u="sng" strike="noStrike" dirty="0" err="1">
                <a:solidFill>
                  <a:srgbClr val="000000"/>
                </a:solidFill>
                <a:latin typeface="Arial" panose="02080604020202020204" charset="0"/>
              </a:rPr>
              <a:t>Wireframing</a:t>
            </a:r>
            <a:r>
              <a:rPr lang="en-US" sz="24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 Tools: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 err="1">
                <a:solidFill>
                  <a:srgbClr val="000000"/>
                </a:solidFill>
                <a:latin typeface="Arial" panose="02080604020202020204" charset="0"/>
              </a:rPr>
              <a:t>Balsamiq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***: 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https://</a:t>
            </a:r>
            <a:r>
              <a:rPr lang="en-US" sz="2400" u="sng" strike="noStrike" dirty="0" err="1">
                <a:solidFill>
                  <a:srgbClr val="0563C1"/>
                </a:solidFill>
                <a:latin typeface="Arial" panose="02080604020202020204" charset="0"/>
              </a:rPr>
              <a:t>balsamiq.com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/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 err="1">
                <a:solidFill>
                  <a:srgbClr val="000000"/>
                </a:solidFill>
                <a:latin typeface="Arial" panose="02080604020202020204" charset="0"/>
              </a:rPr>
              <a:t>Framebox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: 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http://</a:t>
            </a:r>
            <a:r>
              <a:rPr lang="en-US" sz="2400" u="sng" strike="noStrike" dirty="0" err="1">
                <a:solidFill>
                  <a:srgbClr val="0563C1"/>
                </a:solidFill>
                <a:latin typeface="Arial" panose="02080604020202020204" charset="0"/>
              </a:rPr>
              <a:t>framebox.org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/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Pen and Paper: Your notebook</a:t>
            </a:r>
          </a:p>
          <a:p>
            <a:pPr>
              <a:lnSpc>
                <a:spcPct val="100000"/>
              </a:lnSpc>
            </a:pPr>
            <a:endParaRPr lang="en-US" sz="28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4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Grids for Photoshop / Illustrator: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960 GS: 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http://960.gs/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 err="1">
                <a:solidFill>
                  <a:srgbClr val="000000"/>
                </a:solidFill>
                <a:latin typeface="Arial" panose="02080604020202020204" charset="0"/>
              </a:rPr>
              <a:t>GuideGuide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: </a:t>
            </a:r>
            <a:r>
              <a:rPr lang="en-US" sz="2400" u="sng" dirty="0">
                <a:solidFill>
                  <a:srgbClr val="0563C1"/>
                </a:solidFill>
                <a:latin typeface="Arial" panose="02080604020202020204" charset="0"/>
              </a:rPr>
              <a:t>https://</a:t>
            </a:r>
            <a:r>
              <a:rPr lang="en-US" sz="2400" u="sng" dirty="0" err="1">
                <a:solidFill>
                  <a:srgbClr val="0563C1"/>
                </a:solidFill>
                <a:latin typeface="Arial" panose="02080604020202020204" charset="0"/>
              </a:rPr>
              <a:t>guideguide.me</a:t>
            </a:r>
            <a:r>
              <a:rPr lang="en-US" sz="2400" u="sng">
                <a:solidFill>
                  <a:srgbClr val="0563C1"/>
                </a:solidFill>
                <a:latin typeface="Arial" panose="02080604020202020204" charset="0"/>
              </a:rPr>
              <a:t>/</a:t>
            </a: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 </a:t>
            </a:r>
            <a:endParaRPr lang="en-US" sz="24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lang="en-US" sz="28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4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Designing with Grids Guides: 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960 Grid System Made Easy: </a:t>
            </a:r>
            <a:r>
              <a:rPr lang="en-US" sz="2000" u="sng" strike="noStrike" dirty="0">
                <a:solidFill>
                  <a:srgbClr val="0563C1"/>
                </a:solidFill>
                <a:latin typeface="Arial" panose="02080604020202020204" charset="0"/>
              </a:rPr>
              <a:t>http://</a:t>
            </a:r>
            <a:r>
              <a:rPr lang="en-US" sz="2000" u="sng" strike="noStrike" dirty="0" err="1">
                <a:solidFill>
                  <a:srgbClr val="0563C1"/>
                </a:solidFill>
                <a:latin typeface="Arial" panose="02080604020202020204" charset="0"/>
              </a:rPr>
              <a:t>bit.ly</a:t>
            </a:r>
            <a:r>
              <a:rPr lang="en-US" sz="2000" u="sng" strike="noStrike" dirty="0">
                <a:solidFill>
                  <a:srgbClr val="0563C1"/>
                </a:solidFill>
                <a:latin typeface="Arial" panose="02080604020202020204" charset="0"/>
              </a:rPr>
              <a:t>/1sjYaFC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Design by Grid: </a:t>
            </a:r>
            <a:r>
              <a:rPr lang="en-US" sz="2000" u="sng" strike="noStrike" dirty="0">
                <a:solidFill>
                  <a:srgbClr val="0563C1"/>
                </a:solidFill>
                <a:latin typeface="Arial" panose="02080604020202020204" charset="0"/>
              </a:rPr>
              <a:t>http://</a:t>
            </a:r>
            <a:r>
              <a:rPr lang="en-US" sz="2000" u="sng" strike="noStrike" dirty="0" err="1">
                <a:solidFill>
                  <a:srgbClr val="0563C1"/>
                </a:solidFill>
                <a:latin typeface="Arial" panose="02080604020202020204" charset="0"/>
              </a:rPr>
              <a:t>www.designbygrid.com</a:t>
            </a:r>
            <a:r>
              <a:rPr lang="en-US" sz="2000" u="sng" strike="noStrike" dirty="0">
                <a:solidFill>
                  <a:srgbClr val="0563C1"/>
                </a:solidFill>
                <a:latin typeface="Arial" panose="02080604020202020204" charset="0"/>
              </a:rPr>
              <a:t>/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Designing with Grid-Based Approach: 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http://</a:t>
            </a:r>
            <a:r>
              <a:rPr lang="en-US" sz="2400" u="sng" strike="noStrike" dirty="0" err="1">
                <a:solidFill>
                  <a:srgbClr val="0563C1"/>
                </a:solidFill>
                <a:latin typeface="Arial" panose="02080604020202020204" charset="0"/>
              </a:rPr>
              <a:t>bit.ly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/1CM4Hzo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  <p:pic>
        <p:nvPicPr>
          <p:cNvPr id="27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020640" y="1219320"/>
            <a:ext cx="2665800" cy="3200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09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-262800" y="0"/>
            <a:ext cx="9668880" cy="689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Rows and Columns</a:t>
            </a:r>
          </a:p>
        </p:txBody>
      </p:sp>
      <p:sp>
        <p:nvSpPr>
          <p:cNvPr id="276" name="CustomShape 2"/>
          <p:cNvSpPr/>
          <p:nvPr/>
        </p:nvSpPr>
        <p:spPr>
          <a:xfrm>
            <a:off x="365760" y="3852000"/>
            <a:ext cx="6457680" cy="663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000" b="1" i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Workshop</a:t>
            </a: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791" y="820038"/>
            <a:ext cx="5742887" cy="54776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0" y="98052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Web Design Fundamentally = Wireframes</a:t>
            </a:r>
          </a:p>
        </p:txBody>
      </p:sp>
    </p:spTree>
    <p:extLst>
      <p:ext uri="{BB962C8B-B14F-4D97-AF65-F5344CB8AC3E}">
        <p14:creationId xmlns:p14="http://schemas.microsoft.com/office/powerpoint/2010/main" val="1030373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870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850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6</a:t>
            </a:r>
            <a:r>
              <a:rPr lang="en-US" b="1" dirty="0"/>
              <a:t> Total</a:t>
            </a:r>
          </a:p>
        </p:txBody>
      </p:sp>
    </p:spTree>
    <p:extLst>
      <p:ext uri="{BB962C8B-B14F-4D97-AF65-F5344CB8AC3E}">
        <p14:creationId xmlns:p14="http://schemas.microsoft.com/office/powerpoint/2010/main" val="12739922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81200" y="742754"/>
            <a:ext cx="5867399" cy="7177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81200" y="1527592"/>
            <a:ext cx="5867399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9812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7178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454401" y="2622869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2545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9911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727702" y="2651284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502397" y="2622807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238998" y="261318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981200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467101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927601" y="37500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981200" y="4838700"/>
            <a:ext cx="283210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413502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978399" y="4829592"/>
            <a:ext cx="2781304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219200" y="5943600"/>
            <a:ext cx="720277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9537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</p:spTree>
    <p:extLst>
      <p:ext uri="{BB962C8B-B14F-4D97-AF65-F5344CB8AC3E}">
        <p14:creationId xmlns:p14="http://schemas.microsoft.com/office/powerpoint/2010/main" val="17931631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2380488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5470525" cy="654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Now, let’s make it more challenging…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1951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180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/>
              <a:t>4</a:t>
            </a:r>
          </a:p>
          <a:p>
            <a:pPr algn="ctr"/>
            <a:r>
              <a:rPr lang="en-US" b="1"/>
              <a:t>Total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06486" y="6216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014179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28782" y="74654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49391" y="176617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82045" y="176168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249391" y="379139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82045" y="378690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43000" y="590201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7311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55161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11" name="Picture 6"/>
          <p:cNvPicPr/>
          <p:nvPr/>
        </p:nvPicPr>
        <p:blipFill>
          <a:blip r:embed="rId2"/>
          <a:srcRect t="14159" b="9992"/>
          <a:stretch>
            <a:fillRect/>
          </a:stretch>
        </p:blipFill>
        <p:spPr>
          <a:xfrm>
            <a:off x="0" y="-76320"/>
            <a:ext cx="9184680" cy="6933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5470525" cy="654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Now for another…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4079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657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6004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489048"/>
            <a:ext cx="7190072" cy="130215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1258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15390930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7007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572000"/>
            <a:ext cx="7190072" cy="12192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486" y="3007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76400" y="1788288"/>
            <a:ext cx="1790199" cy="26004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96201" y="1801864"/>
            <a:ext cx="1790199" cy="258687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16002" y="1769851"/>
            <a:ext cx="1790199" cy="2618883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676400" y="672291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676400" y="4658325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676400" y="5922819"/>
            <a:ext cx="5829801" cy="846441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424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13647577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5470525" cy="654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This final one is tricky…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3392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668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5470525" cy="654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2353566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u="sng" dirty="0">
                <a:latin typeface="Arial" panose="020B0604020202020204" pitchFamily="34" charset="0"/>
                <a:cs typeface="Arial" panose="020B0604020202020204" pitchFamily="34" charset="0"/>
              </a:rPr>
              <a:t>Didn’t quite work right?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For this one we need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sub-rows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sub-columns</a:t>
            </a:r>
          </a:p>
        </p:txBody>
      </p:sp>
    </p:spTree>
    <p:extLst>
      <p:ext uri="{BB962C8B-B14F-4D97-AF65-F5344CB8AC3E}">
        <p14:creationId xmlns:p14="http://schemas.microsoft.com/office/powerpoint/2010/main" val="18644111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8976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3556" y="495545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12235315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19200" y="749261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34440" y="6006220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0213" y="30880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</p:spTree>
    <p:extLst>
      <p:ext uri="{BB962C8B-B14F-4D97-AF65-F5344CB8AC3E}">
        <p14:creationId xmlns:p14="http://schemas.microsoft.com/office/powerpoint/2010/main" val="2022752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1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-5760" y="0"/>
            <a:ext cx="9149400" cy="686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18900000">
            <a:off x="8230561" y="326513"/>
            <a:ext cx="782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SUB-</a:t>
            </a:r>
          </a:p>
          <a:p>
            <a:pPr algn="ctr"/>
            <a:r>
              <a:rPr lang="en-US" b="1" dirty="0"/>
              <a:t>ROWS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09272" y="1834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09272" y="40219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409272" y="5040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5984017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371699" y="1533066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43700" y="1513081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371699" y="5032503"/>
            <a:ext cx="2629301" cy="41072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8900000">
            <a:off x="8028216" y="326513"/>
            <a:ext cx="116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SUB-</a:t>
            </a:r>
          </a:p>
          <a:p>
            <a:pPr algn="ctr"/>
            <a:r>
              <a:rPr lang="en-US" b="1" dirty="0"/>
              <a:t>COLUMNS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391910" y="5073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333204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20381126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goodmotherdiet.files.wordpress.com/2014/09/you-made-i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096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4902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Grid Design with Bootstrap</a:t>
            </a:r>
          </a:p>
        </p:txBody>
      </p: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More Genius Time!</a:t>
            </a:r>
          </a:p>
        </p:txBody>
      </p:sp>
      <p:sp>
        <p:nvSpPr>
          <p:cNvPr id="501" name="CustomShape 2"/>
          <p:cNvSpPr/>
          <p:nvPr/>
        </p:nvSpPr>
        <p:spPr>
          <a:xfrm>
            <a:off x="-5760" y="783720"/>
            <a:ext cx="9149400" cy="56433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8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Warning!</a:t>
            </a:r>
          </a:p>
          <a:p>
            <a:pPr algn="ctr">
              <a:lnSpc>
                <a:spcPct val="100000"/>
              </a:lnSpc>
            </a:pPr>
            <a:r>
              <a:rPr lang="en-US" sz="2800" strike="noStrike" dirty="0">
                <a:solidFill>
                  <a:srgbClr val="000000"/>
                </a:solidFill>
                <a:latin typeface="Arial" panose="02080604020202020204" charset="0"/>
              </a:rPr>
              <a:t>This is a fairly “tricky”… </a:t>
            </a:r>
            <a:r>
              <a:rPr lang="en-US" sz="2800" b="1" strike="noStrike" dirty="0">
                <a:solidFill>
                  <a:srgbClr val="000000"/>
                </a:solidFill>
                <a:latin typeface="Arial" panose="02080604020202020204" charset="0"/>
              </a:rPr>
              <a:t>but VERY IMPORTANT topic.</a:t>
            </a: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r>
              <a:rPr lang="en-US" sz="2800" strike="noStrike" dirty="0">
                <a:solidFill>
                  <a:srgbClr val="000000"/>
                </a:solidFill>
                <a:latin typeface="Arial" panose="02080604020202020204" charset="0"/>
              </a:rPr>
              <a:t>Time to channel that inner genius.</a:t>
            </a:r>
            <a:r>
              <a:rPr lang="en-US" sz="2800" b="1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0B84B8-9549-4675-89AA-8936D529B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180" y="1745672"/>
            <a:ext cx="5115519" cy="341205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Bootstrap Grid</a:t>
            </a:r>
          </a:p>
        </p:txBody>
      </p:sp>
      <p:pic>
        <p:nvPicPr>
          <p:cNvPr id="50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52280" y="1150200"/>
            <a:ext cx="5395320" cy="4939920"/>
          </a:xfrm>
          <a:prstGeom prst="rect">
            <a:avLst/>
          </a:prstGeom>
          <a:ln>
            <a:noFill/>
          </a:ln>
        </p:spPr>
      </p:pic>
      <p:sp>
        <p:nvSpPr>
          <p:cNvPr id="506" name="CustomShape 2"/>
          <p:cNvSpPr/>
          <p:nvPr/>
        </p:nvSpPr>
        <p:spPr>
          <a:xfrm>
            <a:off x="5547960" y="1523880"/>
            <a:ext cx="34430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Bootstrap lets you organize content based on the “number of columns” a div spans – out of a total 12 columns. </a:t>
            </a: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 panose="02080604020202020204" charset="0"/>
              </a:rPr>
              <a:t>Example:</a:t>
            </a:r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&lt;div class="col-md-12"&gt;</a:t>
            </a:r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(Spans full width)</a:t>
            </a: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&lt;div class="col-md-4"&gt;</a:t>
            </a:r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(Spans 1/3 of full width)</a:t>
            </a: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Bootstrap Grids</a:t>
            </a:r>
          </a:p>
        </p:txBody>
      </p:sp>
      <p:sp>
        <p:nvSpPr>
          <p:cNvPr id="508" name="CustomShape 2"/>
          <p:cNvSpPr/>
          <p:nvPr/>
        </p:nvSpPr>
        <p:spPr>
          <a:xfrm>
            <a:off x="304920" y="798840"/>
            <a:ext cx="86864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Every Bootstrap Grid is made up of… </a:t>
            </a:r>
          </a:p>
          <a:p>
            <a:pPr>
              <a:lnSpc>
                <a:spcPct val="100000"/>
              </a:lnSpc>
            </a:pPr>
            <a:endParaRPr lang="en-US" sz="22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lnSpc>
                <a:spcPct val="100000"/>
              </a:lnSpc>
              <a:buFont typeface="Arial" panose="02080604020202020204" charset="0"/>
              <a:buChar char="–"/>
            </a:pPr>
            <a:r>
              <a:rPr lang="en-US" sz="1900" b="1" strike="noStrike" dirty="0">
                <a:solidFill>
                  <a:srgbClr val="000000"/>
                </a:solidFill>
                <a:latin typeface="Arial" panose="02080604020202020204" charset="0"/>
              </a:rPr>
              <a:t>containers</a:t>
            </a:r>
            <a:r>
              <a:rPr lang="en-US" sz="1900" strike="noStrike" dirty="0">
                <a:solidFill>
                  <a:srgbClr val="000000"/>
                </a:solidFill>
                <a:latin typeface="Arial" panose="02080604020202020204" charset="0"/>
              </a:rPr>
              <a:t> - which wrap around the entire grid</a:t>
            </a:r>
          </a:p>
          <a:p>
            <a:pPr>
              <a:lnSpc>
                <a:spcPct val="100000"/>
              </a:lnSpc>
            </a:pPr>
            <a:endParaRPr lang="en-US" sz="19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lnSpc>
                <a:spcPct val="100000"/>
              </a:lnSpc>
              <a:buFont typeface="Arial" panose="02080604020202020204" charset="0"/>
              <a:buChar char="–"/>
            </a:pPr>
            <a:r>
              <a:rPr lang="en-US" sz="1900" b="1" strike="noStrike" dirty="0">
                <a:solidFill>
                  <a:srgbClr val="000000"/>
                </a:solidFill>
                <a:latin typeface="Arial" panose="02080604020202020204" charset="0"/>
              </a:rPr>
              <a:t>rows</a:t>
            </a:r>
            <a:r>
              <a:rPr lang="en-US" sz="1900" strike="noStrike" dirty="0">
                <a:solidFill>
                  <a:srgbClr val="000000"/>
                </a:solidFill>
                <a:latin typeface="Arial" panose="02080604020202020204" charset="0"/>
              </a:rPr>
              <a:t> - which are defined first and are just rows</a:t>
            </a:r>
          </a:p>
          <a:p>
            <a:pPr>
              <a:lnSpc>
                <a:spcPct val="100000"/>
              </a:lnSpc>
            </a:pPr>
            <a:endParaRPr lang="en-US" sz="19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lnSpc>
                <a:spcPct val="100000"/>
              </a:lnSpc>
              <a:buFont typeface="Arial" panose="02080604020202020204" charset="0"/>
              <a:buChar char="–"/>
            </a:pPr>
            <a:r>
              <a:rPr lang="en-US" sz="1900" b="1" strike="noStrike" dirty="0">
                <a:solidFill>
                  <a:srgbClr val="000000"/>
                </a:solidFill>
                <a:latin typeface="Arial" panose="02080604020202020204" charset="0"/>
              </a:rPr>
              <a:t>columns </a:t>
            </a:r>
            <a:r>
              <a:rPr lang="en-US" sz="1900" strike="noStrike" dirty="0">
                <a:solidFill>
                  <a:srgbClr val="000000"/>
                </a:solidFill>
                <a:latin typeface="Arial" panose="02080604020202020204" charset="0"/>
              </a:rPr>
              <a:t>- which are defined within rows and specify the columns. The sum total of all columns within a row </a:t>
            </a:r>
            <a:r>
              <a:rPr lang="en-US" sz="19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must </a:t>
            </a:r>
            <a:r>
              <a:rPr lang="en-US" sz="1900" strike="noStrike" dirty="0">
                <a:solidFill>
                  <a:srgbClr val="000000"/>
                </a:solidFill>
                <a:latin typeface="Arial" panose="02080604020202020204" charset="0"/>
              </a:rPr>
              <a:t>add up to 12. </a:t>
            </a:r>
          </a:p>
          <a:p>
            <a:pPr>
              <a:lnSpc>
                <a:spcPct val="100000"/>
              </a:lnSpc>
            </a:pPr>
            <a:endParaRPr lang="en-US" sz="19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Each of these elements is implemented by creating a 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div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with a specific class name. </a:t>
            </a:r>
          </a:p>
          <a:p>
            <a:pPr>
              <a:lnSpc>
                <a:spcPct val="100000"/>
              </a:lnSpc>
            </a:pPr>
            <a:endParaRPr lang="en-US" sz="2200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Defining Columns</a:t>
            </a:r>
          </a:p>
        </p:txBody>
      </p:sp>
      <p:sp>
        <p:nvSpPr>
          <p:cNvPr id="510" name="CustomShape 2"/>
          <p:cNvSpPr/>
          <p:nvPr/>
        </p:nvSpPr>
        <p:spPr>
          <a:xfrm>
            <a:off x="457200" y="1066680"/>
            <a:ext cx="8152920" cy="49525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1" name="CustomShape 3"/>
          <p:cNvSpPr/>
          <p:nvPr/>
        </p:nvSpPr>
        <p:spPr>
          <a:xfrm>
            <a:off x="914400" y="1676520"/>
            <a:ext cx="7238520" cy="4114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4"/>
          <p:cNvSpPr/>
          <p:nvPr/>
        </p:nvSpPr>
        <p:spPr>
          <a:xfrm>
            <a:off x="3124080" y="1935000"/>
            <a:ext cx="1371240" cy="362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CustomShape 5"/>
          <p:cNvSpPr/>
          <p:nvPr/>
        </p:nvSpPr>
        <p:spPr>
          <a:xfrm>
            <a:off x="1649880" y="1935000"/>
            <a:ext cx="1371240" cy="362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4" name="CustomShape 6"/>
          <p:cNvSpPr/>
          <p:nvPr/>
        </p:nvSpPr>
        <p:spPr>
          <a:xfrm>
            <a:off x="6069600" y="1935000"/>
            <a:ext cx="1371240" cy="362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5" name="CustomShape 7"/>
          <p:cNvSpPr/>
          <p:nvPr/>
        </p:nvSpPr>
        <p:spPr>
          <a:xfrm>
            <a:off x="4595400" y="1935000"/>
            <a:ext cx="1371240" cy="362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6" name="CustomShape 8"/>
          <p:cNvSpPr/>
          <p:nvPr/>
        </p:nvSpPr>
        <p:spPr>
          <a:xfrm>
            <a:off x="335880" y="743760"/>
            <a:ext cx="510516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Container</a:t>
            </a:r>
          </a:p>
        </p:txBody>
      </p:sp>
      <p:sp>
        <p:nvSpPr>
          <p:cNvPr id="517" name="CustomShape 9"/>
          <p:cNvSpPr/>
          <p:nvPr/>
        </p:nvSpPr>
        <p:spPr>
          <a:xfrm>
            <a:off x="793440" y="1378080"/>
            <a:ext cx="510516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Row #1</a:t>
            </a:r>
          </a:p>
        </p:txBody>
      </p:sp>
      <p:sp>
        <p:nvSpPr>
          <p:cNvPr id="518" name="CustomShape 10"/>
          <p:cNvSpPr/>
          <p:nvPr/>
        </p:nvSpPr>
        <p:spPr>
          <a:xfrm>
            <a:off x="1801440" y="202428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Column#1</a:t>
            </a:r>
          </a:p>
        </p:txBody>
      </p:sp>
      <p:sp>
        <p:nvSpPr>
          <p:cNvPr id="519" name="CustomShape 11"/>
          <p:cNvSpPr/>
          <p:nvPr/>
        </p:nvSpPr>
        <p:spPr>
          <a:xfrm>
            <a:off x="3189240" y="203328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Column#2</a:t>
            </a:r>
          </a:p>
        </p:txBody>
      </p:sp>
      <p:sp>
        <p:nvSpPr>
          <p:cNvPr id="520" name="CustomShape 12"/>
          <p:cNvSpPr/>
          <p:nvPr/>
        </p:nvSpPr>
        <p:spPr>
          <a:xfrm>
            <a:off x="4705200" y="205740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Column#3</a:t>
            </a:r>
          </a:p>
        </p:txBody>
      </p:sp>
      <p:sp>
        <p:nvSpPr>
          <p:cNvPr id="521" name="CustomShape 13"/>
          <p:cNvSpPr/>
          <p:nvPr/>
        </p:nvSpPr>
        <p:spPr>
          <a:xfrm>
            <a:off x="6118560" y="205740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Column#4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Today’s Class</a:t>
            </a:r>
          </a:p>
        </p:txBody>
      </p:sp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Bootstrap Grid</a:t>
            </a:r>
          </a:p>
        </p:txBody>
      </p:sp>
      <p:pic>
        <p:nvPicPr>
          <p:cNvPr id="523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35160" y="763200"/>
            <a:ext cx="8564400" cy="5027760"/>
          </a:xfrm>
          <a:prstGeom prst="rect">
            <a:avLst/>
          </a:prstGeom>
          <a:ln>
            <a:noFill/>
          </a:ln>
        </p:spPr>
      </p:pic>
      <p:sp>
        <p:nvSpPr>
          <p:cNvPr id="524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Note the rows, columns (col-lg-6), and containers</a:t>
            </a:r>
          </a:p>
        </p:txBody>
      </p:sp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6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27" name="CustomShape 3"/>
          <p:cNvSpPr/>
          <p:nvPr/>
        </p:nvSpPr>
        <p:spPr>
          <a:xfrm>
            <a:off x="304920" y="914400"/>
            <a:ext cx="8686440" cy="4113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Quick Activity:</a:t>
            </a:r>
          </a:p>
          <a:p>
            <a:pPr>
              <a:lnSpc>
                <a:spcPct val="100000"/>
              </a:lnSpc>
            </a:pPr>
            <a:endParaRPr lang="en-US" sz="2400" b="1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Turn to your neighbors and explain to one another: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 relationship between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containers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rows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and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columns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. (Draw it on a piece of paper for them)</a:t>
            </a:r>
          </a:p>
          <a:p>
            <a:pPr>
              <a:lnSpc>
                <a:spcPct val="100000"/>
              </a:lnSpc>
              <a:buFont typeface="StarSymbol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  The syntax for each.</a:t>
            </a:r>
          </a:p>
          <a:p>
            <a:pPr>
              <a:lnSpc>
                <a:spcPct val="100000"/>
              </a:lnSpc>
              <a:buFont typeface="StarSymbol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  The specific syntax details for columns.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Coding Grids</a:t>
            </a:r>
          </a:p>
        </p:txBody>
      </p:sp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530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Instructor: Demo </a:t>
            </a:r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(</a:t>
            </a:r>
            <a:r>
              <a:rPr lang="en-US" sz="3600" i="1" strike="noStrike" dirty="0" err="1">
                <a:solidFill>
                  <a:srgbClr val="000000"/>
                </a:solidFill>
                <a:latin typeface="Arial" panose="02080604020202020204" charset="0"/>
                <a:ea typeface="Roboto"/>
              </a:rPr>
              <a:t>quickgrid.html</a:t>
            </a:r>
            <a:r>
              <a:rPr 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| 13-InstructorGrids) </a:t>
            </a:r>
          </a:p>
        </p:txBody>
      </p:sp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Bootstrap Grid</a:t>
            </a:r>
          </a:p>
        </p:txBody>
      </p:sp>
      <p:pic>
        <p:nvPicPr>
          <p:cNvPr id="532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35160" y="763200"/>
            <a:ext cx="8564400" cy="5027760"/>
          </a:xfrm>
          <a:prstGeom prst="rect">
            <a:avLst/>
          </a:prstGeom>
          <a:ln>
            <a:noFill/>
          </a:ln>
        </p:spPr>
      </p:pic>
      <p:sp>
        <p:nvSpPr>
          <p:cNvPr id="533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Note the rows, columns (col-lg-6), and containers</a:t>
            </a:r>
          </a:p>
        </p:txBody>
      </p:sp>
    </p:spTree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Bootstrap Grid</a:t>
            </a:r>
          </a:p>
        </p:txBody>
      </p:sp>
      <p:pic>
        <p:nvPicPr>
          <p:cNvPr id="535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35160" y="763200"/>
            <a:ext cx="8564400" cy="5027760"/>
          </a:xfrm>
          <a:prstGeom prst="rect">
            <a:avLst/>
          </a:prstGeom>
          <a:ln>
            <a:noFill/>
          </a:ln>
        </p:spPr>
      </p:pic>
      <p:sp>
        <p:nvSpPr>
          <p:cNvPr id="536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Note the rows, columns (col-lg-6), and containers</a:t>
            </a:r>
          </a:p>
        </p:txBody>
      </p:sp>
      <p:pic>
        <p:nvPicPr>
          <p:cNvPr id="537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426600" y="2133720"/>
            <a:ext cx="8381520" cy="1917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Defining Containers</a:t>
            </a:r>
          </a:p>
        </p:txBody>
      </p:sp>
      <p:pic>
        <p:nvPicPr>
          <p:cNvPr id="539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1960" y="2438280"/>
            <a:ext cx="8955720" cy="1605600"/>
          </a:xfrm>
          <a:prstGeom prst="rect">
            <a:avLst/>
          </a:prstGeom>
          <a:ln>
            <a:noFill/>
          </a:ln>
        </p:spPr>
      </p:pic>
      <p:sp>
        <p:nvSpPr>
          <p:cNvPr id="540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“Containers” are like the box that the entire grid sits inside.</a:t>
            </a:r>
          </a:p>
        </p:txBody>
      </p:sp>
    </p:spTree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Defining Rows</a:t>
            </a:r>
          </a:p>
        </p:txBody>
      </p:sp>
      <p:sp>
        <p:nvSpPr>
          <p:cNvPr id="542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“Rows” are like the rows we talked about earlier.</a:t>
            </a:r>
          </a:p>
        </p:txBody>
      </p:sp>
      <p:pic>
        <p:nvPicPr>
          <p:cNvPr id="543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09480" y="762120"/>
            <a:ext cx="7900560" cy="3823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Defining Columns</a:t>
            </a:r>
          </a:p>
        </p:txBody>
      </p:sp>
      <p:sp>
        <p:nvSpPr>
          <p:cNvPr id="545" name="CustomShape 2"/>
          <p:cNvSpPr/>
          <p:nvPr/>
        </p:nvSpPr>
        <p:spPr>
          <a:xfrm>
            <a:off x="433080" y="4805640"/>
            <a:ext cx="8229240" cy="1065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 panose="02080604020202020204" charset="0"/>
              </a:rPr>
              <a:t>“Columns” fit inside of rows. Note the syntax: col-sz-#</a:t>
            </a:r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Col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</a:rPr>
              <a:t> = column</a:t>
            </a:r>
          </a:p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sz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</a:rPr>
              <a:t> = viewing size (in this case: medium)</a:t>
            </a:r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#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</a:rPr>
              <a:t> = number of “columns taken” out of 12. (in this case 4 of 12)</a:t>
            </a:r>
          </a:p>
        </p:txBody>
      </p:sp>
      <p:pic>
        <p:nvPicPr>
          <p:cNvPr id="546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600200" y="806400"/>
            <a:ext cx="5638320" cy="3868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48" name="Line 2"/>
          <p:cNvSpPr/>
          <p:nvPr/>
        </p:nvSpPr>
        <p:spPr>
          <a:xfrm>
            <a:off x="0" y="653760"/>
            <a:ext cx="9144000" cy="0"/>
          </a:xfrm>
          <a:prstGeom prst="line">
            <a:avLst/>
          </a:prstGeom>
          <a:ln w="41400">
            <a:solidFill>
              <a:srgbClr val="C83232"/>
            </a:solidFill>
          </a:ln>
        </p:spPr>
      </p:sp>
      <p:sp>
        <p:nvSpPr>
          <p:cNvPr id="549" name="CustomShape 3"/>
          <p:cNvSpPr/>
          <p:nvPr/>
        </p:nvSpPr>
        <p:spPr>
          <a:xfrm>
            <a:off x="304920" y="914400"/>
            <a:ext cx="8686440" cy="5211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Using Bootstrap, create a layout that looks like the one shown on the next screen.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Spend some time prior to coding to draw out the grid layout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Count the number of rows and columns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Then use the bootstrap grid syntax to code it out.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Slack a screenshot of your page when you are done.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Ipsum Generator: 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http://</a:t>
            </a:r>
            <a:r>
              <a:rPr lang="en-US" sz="2400" u="sng" strike="noStrike" dirty="0" err="1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www.lipsum.com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/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  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Objectives</a:t>
            </a:r>
          </a:p>
        </p:txBody>
      </p:sp>
      <p:sp>
        <p:nvSpPr>
          <p:cNvPr id="216" name="CustomShape 2"/>
          <p:cNvSpPr/>
          <p:nvPr/>
        </p:nvSpPr>
        <p:spPr>
          <a:xfrm>
            <a:off x="457200" y="1143000"/>
            <a:ext cx="8381520" cy="4659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Use the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Bootstrap CSS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</a:rPr>
              <a:t>F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ramework 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to create layouts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Learn to use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media queries 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for mobile responsive websites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Learn to use the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meta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tag to make sure all devices are displaying web pages optimally for their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viewport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pic>
        <p:nvPicPr>
          <p:cNvPr id="551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1960" y="1213560"/>
            <a:ext cx="8832960" cy="3912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Building Bootstrap Layouts</a:t>
            </a:r>
          </a:p>
        </p:txBody>
      </p:sp>
    </p:spTree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554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Instructor: Demo </a:t>
            </a:r>
          </a:p>
          <a:p>
            <a:pPr algn="ctr">
              <a:lnSpc>
                <a:spcPct val="100000"/>
              </a:lnSpc>
            </a:pP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(</a:t>
            </a:r>
            <a:r>
              <a:rPr lang="x-none" alt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i</a:t>
            </a: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n</a:t>
            </a:r>
            <a:r>
              <a:rPr lang="x-none" alt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-c</a:t>
            </a: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lass-</a:t>
            </a:r>
            <a:r>
              <a:rPr lang="x-none" alt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d</a:t>
            </a: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emo</a:t>
            </a:r>
            <a:r>
              <a:rPr lang="x-none" alt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-l</a:t>
            </a: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ayout.html | </a:t>
            </a:r>
            <a:r>
              <a:rPr lang="x-none" alt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15</a:t>
            </a: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-InstructorLayout) </a:t>
            </a:r>
          </a:p>
        </p:txBody>
      </p:sp>
    </p:spTree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56" name="CustomShape 2"/>
          <p:cNvSpPr/>
          <p:nvPr/>
        </p:nvSpPr>
        <p:spPr>
          <a:xfrm>
            <a:off x="304920" y="914400"/>
            <a:ext cx="8686440" cy="4969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in pairs and using Bootstrap make the following design.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note the: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Grid Layout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Navbar</a:t>
            </a: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Sidebar </a:t>
            </a: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panel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Thumbnail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Additional details will be sent to you via slack.  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TextShape 1"/>
          <p:cNvSpPr txBox="1"/>
          <p:nvPr/>
        </p:nvSpPr>
        <p:spPr>
          <a:xfrm>
            <a:off x="304920" y="-291600"/>
            <a:ext cx="5470200" cy="12366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4143EA-D12D-49C1-BA02-07C96FB9B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1653"/>
            <a:ext cx="9144000" cy="149469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Common Questions</a:t>
            </a:r>
          </a:p>
        </p:txBody>
      </p:sp>
      <p:sp>
        <p:nvSpPr>
          <p:cNvPr id="560" name="CustomShape 2"/>
          <p:cNvSpPr/>
          <p:nvPr/>
        </p:nvSpPr>
        <p:spPr>
          <a:xfrm>
            <a:off x="304920" y="798840"/>
            <a:ext cx="8686440" cy="552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reverse the order (i.e. rows inside columns)? 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Not usually. Columns should go inside of rows. Though, you can create sub-rows inside of columns. But those columns would still need to be inside of a row of their own.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just avoid having a container? 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could… But it will mess things up. Just throw in a container.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have columns that go past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your bootstrap grid won’t behave as expected. Don’t go past 12.</a:t>
            </a:r>
          </a:p>
          <a:p>
            <a:pPr marL="457200" indent="-457200">
              <a:buFont typeface="+mj-lt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don’t add up to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Nothing. You will have empty space at the end. But be careful, because the next column you add in this row will fill up the empty space (sometimes without your intention).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-262800" y="0"/>
            <a:ext cx="9668880" cy="689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Mobile Responsive (HW)</a:t>
            </a:r>
          </a:p>
        </p:txBody>
      </p:sp>
    </p:spTree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CustomShape 1"/>
          <p:cNvSpPr/>
          <p:nvPr/>
        </p:nvSpPr>
        <p:spPr>
          <a:xfrm>
            <a:off x="-5760" y="783720"/>
            <a:ext cx="9149400" cy="56433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800" b="1" u="sng" strike="noStrike">
                <a:solidFill>
                  <a:srgbClr val="000000"/>
                </a:solidFill>
                <a:latin typeface="Arial" panose="02080604020202020204" charset="0"/>
              </a:rPr>
              <a:t>Warning!</a:t>
            </a:r>
          </a:p>
          <a:p>
            <a:pPr algn="ctr"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Arial" panose="02080604020202020204" charset="0"/>
              </a:rPr>
              <a:t>This next section matters a lot for your </a:t>
            </a:r>
            <a:r>
              <a:rPr lang="en-US" sz="2800" u="sng" strike="noStrike">
                <a:solidFill>
                  <a:srgbClr val="000000"/>
                </a:solidFill>
                <a:latin typeface="Arial" panose="02080604020202020204" charset="0"/>
              </a:rPr>
              <a:t>homework</a:t>
            </a: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</p:txBody>
      </p:sp>
      <p:pic>
        <p:nvPicPr>
          <p:cNvPr id="564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863080" y="2133720"/>
            <a:ext cx="3411720" cy="3416760"/>
          </a:xfrm>
          <a:prstGeom prst="rect">
            <a:avLst/>
          </a:prstGeom>
          <a:ln>
            <a:noFill/>
          </a:ln>
        </p:spPr>
      </p:pic>
      <p:sp>
        <p:nvSpPr>
          <p:cNvPr id="565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Still No Facebook Time</a:t>
            </a:r>
          </a:p>
        </p:txBody>
      </p:sp>
    </p:spTree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Media Queries</a:t>
            </a:r>
          </a:p>
        </p:txBody>
      </p:sp>
      <p:sp>
        <p:nvSpPr>
          <p:cNvPr id="567" name="CustomShape 2"/>
          <p:cNvSpPr/>
          <p:nvPr/>
        </p:nvSpPr>
        <p:spPr>
          <a:xfrm>
            <a:off x="304920" y="798840"/>
            <a:ext cx="86864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define how CSS styles are applied in relation to the characteristics of the device viewport.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Through media queries we can change the way a web page is displayed based on width, height, orientation, and even media type (screen, paper, braille,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Bootstrap extensively uses media queries under the hood to help you create mobile responsive websites.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But remember! Media queries must be declared last.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Focus!</a:t>
            </a:r>
          </a:p>
        </p:txBody>
      </p:sp>
      <p:sp>
        <p:nvSpPr>
          <p:cNvPr id="219" name="CustomShape 2"/>
          <p:cNvSpPr/>
          <p:nvPr/>
        </p:nvSpPr>
        <p:spPr>
          <a:xfrm>
            <a:off x="2805840" y="5652720"/>
            <a:ext cx="3684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i="1" strike="noStrike">
                <a:solidFill>
                  <a:srgbClr val="000000"/>
                </a:solidFill>
                <a:latin typeface="Arial" panose="02080604020202020204" charset="0"/>
              </a:rPr>
              <a:t>This stuff is important…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EF9053-8264-4EA9-AF10-D7BC48BEF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769" y="871978"/>
            <a:ext cx="4780742" cy="478074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569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Instructor: Demo </a:t>
            </a:r>
          </a:p>
          <a:p>
            <a:pPr algn="ctr">
              <a:lnSpc>
                <a:spcPct val="100000"/>
              </a:lnSpc>
            </a:pPr>
            <a:r>
              <a:rPr lang="en-US" sz="36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(</a:t>
            </a:r>
            <a:r>
              <a:rPr lang="x-none" altLang="en-US" sz="36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17</a:t>
            </a:r>
            <a:r>
              <a:rPr lang="en-US" sz="36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-InstructorMedia) </a:t>
            </a:r>
          </a:p>
        </p:txBody>
      </p:sp>
    </p:spTree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Quick Demo</a:t>
            </a:r>
          </a:p>
        </p:txBody>
      </p:sp>
      <p:pic>
        <p:nvPicPr>
          <p:cNvPr id="571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80880" y="1447920"/>
            <a:ext cx="8534160" cy="1824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73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4" name="CustomShape 3"/>
          <p:cNvSpPr/>
          <p:nvPr/>
        </p:nvSpPr>
        <p:spPr>
          <a:xfrm>
            <a:off x="304920" y="914400"/>
            <a:ext cx="86864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Explain to your partner what the following CSS code does: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  <p:pic>
        <p:nvPicPr>
          <p:cNvPr id="57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33520" y="2438280"/>
            <a:ext cx="5552640" cy="3190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77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8" name="CustomShape 3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Build your own mobile responsive HTML /CSS page using media queries.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Just follow the steps sent to you via Slack. 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Viewport </a:t>
            </a:r>
          </a:p>
        </p:txBody>
      </p:sp>
      <p:sp>
        <p:nvSpPr>
          <p:cNvPr id="580" name="CustomShape 2"/>
          <p:cNvSpPr/>
          <p:nvPr/>
        </p:nvSpPr>
        <p:spPr>
          <a:xfrm>
            <a:off x="304920" y="798840"/>
            <a:ext cx="86864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Viewport 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refers to the display being used to view the website.</a:t>
            </a:r>
            <a:endParaRPr lang="en-US" sz="22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lang="en-US" sz="22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By default, mobile devices with small screen, high resolution viewports 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may render content 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at a typical desktop screen ratio (scaled down at the smaller screen size).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We can specify that a web page should scale its content to the width of its current viewport using a `meta` tag.</a:t>
            </a:r>
          </a:p>
        </p:txBody>
      </p:sp>
    </p:spTree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Viewport </a:t>
            </a:r>
          </a:p>
        </p:txBody>
      </p:sp>
      <p:pic>
        <p:nvPicPr>
          <p:cNvPr id="58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791320" y="842400"/>
            <a:ext cx="3047760" cy="5409720"/>
          </a:xfrm>
          <a:prstGeom prst="rect">
            <a:avLst/>
          </a:prstGeom>
          <a:ln>
            <a:noFill/>
          </a:ln>
        </p:spPr>
      </p:pic>
      <p:pic>
        <p:nvPicPr>
          <p:cNvPr id="583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066680" y="842400"/>
            <a:ext cx="3047760" cy="5409720"/>
          </a:xfrm>
          <a:prstGeom prst="rect">
            <a:avLst/>
          </a:prstGeom>
          <a:ln>
            <a:noFill/>
          </a:ln>
        </p:spPr>
      </p:pic>
      <p:sp>
        <p:nvSpPr>
          <p:cNvPr id="584" name="CustomShape 2"/>
          <p:cNvSpPr/>
          <p:nvPr/>
        </p:nvSpPr>
        <p:spPr>
          <a:xfrm rot="16200000">
            <a:off x="-1728121" y="23245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No 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</a:rPr>
              <a:t>Viewport Content Scaling</a:t>
            </a:r>
            <a:endParaRPr lang="en-US" sz="2400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  <p:sp>
        <p:nvSpPr>
          <p:cNvPr id="585" name="CustomShape 3"/>
          <p:cNvSpPr/>
          <p:nvPr/>
        </p:nvSpPr>
        <p:spPr>
          <a:xfrm rot="16200000">
            <a:off x="2922837" y="23245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Yes </a:t>
            </a:r>
            <a:r>
              <a:rPr lang="en-US" sz="2400">
                <a:solidFill>
                  <a:srgbClr val="000000"/>
                </a:solidFill>
                <a:latin typeface="Arial" panose="02080604020202020204" charset="0"/>
              </a:rPr>
              <a:t>Viewport Content Scaling</a:t>
            </a:r>
            <a:endParaRPr lang="en-US" sz="2400" dirty="0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Viewport Inclusion</a:t>
            </a:r>
          </a:p>
        </p:txBody>
      </p:sp>
      <p:pic>
        <p:nvPicPr>
          <p:cNvPr id="587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35160" y="1828800"/>
            <a:ext cx="8122680" cy="296640"/>
          </a:xfrm>
          <a:prstGeom prst="rect">
            <a:avLst/>
          </a:prstGeom>
          <a:ln>
            <a:noFill/>
          </a:ln>
        </p:spPr>
      </p:pic>
      <p:sp>
        <p:nvSpPr>
          <p:cNvPr id="588" name="CustomShape 2"/>
          <p:cNvSpPr/>
          <p:nvPr/>
        </p:nvSpPr>
        <p:spPr>
          <a:xfrm>
            <a:off x="304920" y="1219320"/>
            <a:ext cx="524520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Just include this line in the head </a:t>
            </a:r>
          </a:p>
        </p:txBody>
      </p:sp>
      <p:sp>
        <p:nvSpPr>
          <p:cNvPr id="589" name="CustomShape 3"/>
          <p:cNvSpPr/>
          <p:nvPr/>
        </p:nvSpPr>
        <p:spPr>
          <a:xfrm>
            <a:off x="234720" y="2693160"/>
            <a:ext cx="8528040" cy="1094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And then include a variety of @media queries for various sized screens.</a:t>
            </a:r>
          </a:p>
        </p:txBody>
      </p:sp>
      <p:pic>
        <p:nvPicPr>
          <p:cNvPr id="590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335160" y="4122000"/>
            <a:ext cx="6391080" cy="694800"/>
          </a:xfrm>
          <a:prstGeom prst="rect">
            <a:avLst/>
          </a:prstGeom>
          <a:ln>
            <a:noFill/>
          </a:ln>
        </p:spPr>
      </p:pic>
      <p:pic>
        <p:nvPicPr>
          <p:cNvPr id="591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335160" y="5150880"/>
            <a:ext cx="6638400" cy="437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3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94" name="CustomShape 3"/>
          <p:cNvSpPr/>
          <p:nvPr/>
        </p:nvSpPr>
        <p:spPr>
          <a:xfrm>
            <a:off x="304920" y="914400"/>
            <a:ext cx="8686440" cy="2650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Spend the next few moments on the site </a:t>
            </a:r>
            <a:r>
              <a:rPr lang="en-US" sz="2400" strike="noStrike" dirty="0" err="1">
                <a:solidFill>
                  <a:srgbClr val="000000"/>
                </a:solidFill>
                <a:latin typeface="Arial" panose="02080604020202020204" charset="0"/>
                <a:ea typeface="Roboto"/>
              </a:rPr>
              <a:t>viewportemulator.com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and visit your favorite websites using various viewports. 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Notice how the sites change display wise. 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268920" cy="7009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Questions?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Recap Bootstrap </a:t>
            </a:r>
          </a:p>
        </p:txBody>
      </p:sp>
    </p:spTree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Extra Challenge </a:t>
            </a:r>
          </a:p>
        </p:txBody>
      </p:sp>
      <p:sp>
        <p:nvSpPr>
          <p:cNvPr id="598" name="CustomShape 2"/>
          <p:cNvSpPr/>
          <p:nvPr/>
        </p:nvSpPr>
        <p:spPr>
          <a:xfrm>
            <a:off x="365760" y="3852000"/>
            <a:ext cx="6457680" cy="663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000" b="1" i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Time Permitting</a:t>
            </a:r>
          </a:p>
        </p:txBody>
      </p:sp>
    </p:spTree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600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1" name="CustomShape 3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With those around you (and using Bootstrap CSS), create a complex layout of your own. 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You can use the layout provided to you as a guide, starting point, inspiration, or not at all.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685800"/>
            <a:ext cx="9143640" cy="53222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</TotalTime>
  <Words>1648</Words>
  <Application>Microsoft Office PowerPoint</Application>
  <PresentationFormat>On-screen Show (4:3)</PresentationFormat>
  <Paragraphs>406</Paragraphs>
  <Slides>92</Slides>
  <Notes>32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8" baseType="lpstr">
      <vt:lpstr>Arial</vt:lpstr>
      <vt:lpstr>DejaVu Sans</vt:lpstr>
      <vt:lpstr>Roboto</vt:lpstr>
      <vt:lpstr>StarSymbol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Tammer Galal</cp:lastModifiedBy>
  <cp:revision>1499</cp:revision>
  <cp:lastPrinted>2017-05-13T16:02:49Z</cp:lastPrinted>
  <dcterms:created xsi:type="dcterms:W3CDTF">2017-05-13T16:02:49Z</dcterms:created>
  <dcterms:modified xsi:type="dcterms:W3CDTF">2018-09-17T15:26:32Z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3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35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96</vt:i4>
  </property>
  <property fmtid="{D5CDD505-2E9C-101B-9397-08002B2CF9AE}" pid="12" name="KSOProductBuildVer">
    <vt:lpwstr>1033-10.1.0.5672</vt:lpwstr>
  </property>
</Properties>
</file>